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75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j4gOMagHFd8JoGnKQzmbe6QO37Y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1673BC-B207-BA22-6FEB-57BD3911F538}" name="Robbe Schepens" initials="RS" userId="S::robbe.schepens@billiebonkers.be::361d1835-1671-446e-a335-be0d55cd20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C89190-3F24-4F57-81A8-38A309209E60}">
  <a:tblStyle styleId="{7EC89190-3F24-4F57-81A8-38A309209E6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AF5"/>
          </a:solidFill>
        </a:fill>
      </a:tcStyle>
    </a:wholeTbl>
    <a:band1H>
      <a:tcTxStyle/>
      <a:tcStyle>
        <a:tcBdr/>
        <a:fill>
          <a:solidFill>
            <a:srgbClr val="CBD2E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2E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6"/>
    <p:restoredTop sz="94656"/>
  </p:normalViewPr>
  <p:slideViewPr>
    <p:cSldViewPr snapToGrid="0" showGuides="1">
      <p:cViewPr varScale="1">
        <p:scale>
          <a:sx n="107" d="100"/>
          <a:sy n="107" d="100"/>
        </p:scale>
        <p:origin x="18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" name="Google Shape;24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1F5F9C47-B304-689D-066E-407FE6A67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>
            <a:extLst>
              <a:ext uri="{FF2B5EF4-FFF2-40B4-BE49-F238E27FC236}">
                <a16:creationId xmlns:a16="http://schemas.microsoft.com/office/drawing/2014/main" id="{4E88167C-1652-F1E9-154D-BE836104C7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2:notes">
            <a:extLst>
              <a:ext uri="{FF2B5EF4-FFF2-40B4-BE49-F238E27FC236}">
                <a16:creationId xmlns:a16="http://schemas.microsoft.com/office/drawing/2014/main" id="{60D343E4-D889-26BA-FB07-E0FC64A9A4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2:notes">
            <a:extLst>
              <a:ext uri="{FF2B5EF4-FFF2-40B4-BE49-F238E27FC236}">
                <a16:creationId xmlns:a16="http://schemas.microsoft.com/office/drawing/2014/main" id="{1DA2376E-C567-EB15-BC7F-58B5A2053F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568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60D55B9E-9848-E7EF-B223-8103E6C4E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>
            <a:extLst>
              <a:ext uri="{FF2B5EF4-FFF2-40B4-BE49-F238E27FC236}">
                <a16:creationId xmlns:a16="http://schemas.microsoft.com/office/drawing/2014/main" id="{1E721F16-21A1-1830-B0BD-950F35DBD5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2:notes">
            <a:extLst>
              <a:ext uri="{FF2B5EF4-FFF2-40B4-BE49-F238E27FC236}">
                <a16:creationId xmlns:a16="http://schemas.microsoft.com/office/drawing/2014/main" id="{D3D4AB8C-4974-BF76-A264-6B1CCA2FFC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2:notes">
            <a:extLst>
              <a:ext uri="{FF2B5EF4-FFF2-40B4-BE49-F238E27FC236}">
                <a16:creationId xmlns:a16="http://schemas.microsoft.com/office/drawing/2014/main" id="{27A898C9-26F0-F53B-B203-A1F610113EA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3587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4838CC0A-DBD5-0069-AC94-6568515CD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>
            <a:extLst>
              <a:ext uri="{FF2B5EF4-FFF2-40B4-BE49-F238E27FC236}">
                <a16:creationId xmlns:a16="http://schemas.microsoft.com/office/drawing/2014/main" id="{05A669B5-74C3-FB99-C6C4-EC289C9911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2:notes">
            <a:extLst>
              <a:ext uri="{FF2B5EF4-FFF2-40B4-BE49-F238E27FC236}">
                <a16:creationId xmlns:a16="http://schemas.microsoft.com/office/drawing/2014/main" id="{C72A5B93-E85F-175C-E799-AD513DD809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2:notes">
            <a:extLst>
              <a:ext uri="{FF2B5EF4-FFF2-40B4-BE49-F238E27FC236}">
                <a16:creationId xmlns:a16="http://schemas.microsoft.com/office/drawing/2014/main" id="{8D2639DB-ADD3-1D7E-055F-D54E17C995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8324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FC567732-952E-3B0F-FDD5-526DCD6F7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>
            <a:extLst>
              <a:ext uri="{FF2B5EF4-FFF2-40B4-BE49-F238E27FC236}">
                <a16:creationId xmlns:a16="http://schemas.microsoft.com/office/drawing/2014/main" id="{44D4B56B-C742-FE0F-2E17-65A245E976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2:notes">
            <a:extLst>
              <a:ext uri="{FF2B5EF4-FFF2-40B4-BE49-F238E27FC236}">
                <a16:creationId xmlns:a16="http://schemas.microsoft.com/office/drawing/2014/main" id="{FA65BBDD-4A1B-D8CD-BEFB-7694A733EA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2:notes">
            <a:extLst>
              <a:ext uri="{FF2B5EF4-FFF2-40B4-BE49-F238E27FC236}">
                <a16:creationId xmlns:a16="http://schemas.microsoft.com/office/drawing/2014/main" id="{A9838B3D-2DF1-467B-EA63-015123A4D3F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8142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A733133B-7C46-5418-41DC-1105DACC8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>
            <a:extLst>
              <a:ext uri="{FF2B5EF4-FFF2-40B4-BE49-F238E27FC236}">
                <a16:creationId xmlns:a16="http://schemas.microsoft.com/office/drawing/2014/main" id="{44A5C49F-7A68-D04A-B848-FD6A935CCC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2:notes">
            <a:extLst>
              <a:ext uri="{FF2B5EF4-FFF2-40B4-BE49-F238E27FC236}">
                <a16:creationId xmlns:a16="http://schemas.microsoft.com/office/drawing/2014/main" id="{F6704205-C55C-823F-BE1C-B21175C63A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2:notes">
            <a:extLst>
              <a:ext uri="{FF2B5EF4-FFF2-40B4-BE49-F238E27FC236}">
                <a16:creationId xmlns:a16="http://schemas.microsoft.com/office/drawing/2014/main" id="{3442F2F2-395B-8C78-6E3E-46B2208266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233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E5E54E97-E878-A24E-CE63-2BC39A0E6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>
            <a:extLst>
              <a:ext uri="{FF2B5EF4-FFF2-40B4-BE49-F238E27FC236}">
                <a16:creationId xmlns:a16="http://schemas.microsoft.com/office/drawing/2014/main" id="{E25E62A7-8CE8-5CE8-5A77-532301CA54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2:notes">
            <a:extLst>
              <a:ext uri="{FF2B5EF4-FFF2-40B4-BE49-F238E27FC236}">
                <a16:creationId xmlns:a16="http://schemas.microsoft.com/office/drawing/2014/main" id="{F1583DBC-65DA-035A-5A88-C7136AF51F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2:notes">
            <a:extLst>
              <a:ext uri="{FF2B5EF4-FFF2-40B4-BE49-F238E27FC236}">
                <a16:creationId xmlns:a16="http://schemas.microsoft.com/office/drawing/2014/main" id="{2E6270C6-C197-52D5-2EE0-188B589B134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003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2E72CBC0-7019-97A7-9865-BBE4C4FCC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>
            <a:extLst>
              <a:ext uri="{FF2B5EF4-FFF2-40B4-BE49-F238E27FC236}">
                <a16:creationId xmlns:a16="http://schemas.microsoft.com/office/drawing/2014/main" id="{B613196A-5E7A-82D5-423C-13D58FCF13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2:notes">
            <a:extLst>
              <a:ext uri="{FF2B5EF4-FFF2-40B4-BE49-F238E27FC236}">
                <a16:creationId xmlns:a16="http://schemas.microsoft.com/office/drawing/2014/main" id="{1405B291-7F1D-E486-00A3-39B78DD61D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" name="Google Shape;249;p12:notes">
            <a:extLst>
              <a:ext uri="{FF2B5EF4-FFF2-40B4-BE49-F238E27FC236}">
                <a16:creationId xmlns:a16="http://schemas.microsoft.com/office/drawing/2014/main" id="{19BBA439-5C28-8305-02FE-451A290C423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52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U_voorblad_label">
  <p:cSld name="ProjectU_voorblad_label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43"/>
            <a:ext cx="1219713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800" y="5760000"/>
            <a:ext cx="2624400" cy="5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0400" y="1645200"/>
            <a:ext cx="3966763" cy="21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6122" y="5676870"/>
            <a:ext cx="1953713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U_Hoofdstukpagina+foto">
  <p:cSld name="ProjectU_Hoofdstukpagina+foto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>
            <a:spLocks noGrp="1"/>
          </p:cNvSpPr>
          <p:nvPr>
            <p:ph type="pic" idx="2"/>
          </p:nvPr>
        </p:nvSpPr>
        <p:spPr>
          <a:xfrm>
            <a:off x="6084284" y="-1"/>
            <a:ext cx="6112530" cy="6306529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1"/>
          <p:cNvSpPr/>
          <p:nvPr/>
        </p:nvSpPr>
        <p:spPr>
          <a:xfrm>
            <a:off x="547200" y="0"/>
            <a:ext cx="5548800" cy="631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0" y="1371600"/>
            <a:ext cx="1983382" cy="10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1"/>
          <p:cNvSpPr txBox="1">
            <a:spLocks noGrp="1"/>
          </p:cNvSpPr>
          <p:nvPr>
            <p:ph type="title"/>
          </p:nvPr>
        </p:nvSpPr>
        <p:spPr>
          <a:xfrm>
            <a:off x="1645200" y="3016799"/>
            <a:ext cx="3841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U_Tekstpagina">
  <p:cSld name="ProjectU_Tekstpagina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2"/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>
            <a:off x="1371600" y="1098000"/>
            <a:ext cx="9604861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"/>
              <a:defRPr/>
            </a:lvl3pPr>
            <a:lvl4pPr marL="1828800" lvl="3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4"/>
              <a:defRPr/>
            </a:lvl4pPr>
            <a:lvl5pPr marL="2286000" lvl="4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/>
          <p:nvPr/>
        </p:nvSpPr>
        <p:spPr>
          <a:xfrm>
            <a:off x="547200" y="6309101"/>
            <a:ext cx="820738" cy="54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nl-BE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BE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U</a:t>
            </a:r>
            <a:r>
              <a:rPr lang="nl-BE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BE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nl-BE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2"/>
          <p:cNvSpPr/>
          <p:nvPr/>
        </p:nvSpPr>
        <p:spPr>
          <a:xfrm flipH="1">
            <a:off x="10820400" y="5486400"/>
            <a:ext cx="1371600" cy="1371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U_Tekstpagina+foto">
  <p:cSld name="ProjectU_Tekstpagina+foto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3"/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body" idx="1"/>
          </p:nvPr>
        </p:nvSpPr>
        <p:spPr>
          <a:xfrm>
            <a:off x="1371601" y="1098000"/>
            <a:ext cx="41148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"/>
              <a:defRPr/>
            </a:lvl3pPr>
            <a:lvl4pPr marL="1828800" lvl="3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4"/>
              <a:defRPr/>
            </a:lvl4pPr>
            <a:lvl5pPr marL="2286000" lvl="4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/>
          <p:nvPr/>
        </p:nvSpPr>
        <p:spPr>
          <a:xfrm>
            <a:off x="547200" y="6309101"/>
            <a:ext cx="820738" cy="54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nl-BE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BE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U</a:t>
            </a:r>
            <a:r>
              <a:rPr lang="nl-BE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BE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nl-BE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3"/>
          <p:cNvSpPr>
            <a:spLocks noGrp="1"/>
          </p:cNvSpPr>
          <p:nvPr>
            <p:ph type="pic" idx="2"/>
          </p:nvPr>
        </p:nvSpPr>
        <p:spPr>
          <a:xfrm>
            <a:off x="6084283" y="-951"/>
            <a:ext cx="6108540" cy="685895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U_Tekstpagina+foto klein">
  <p:cSld name="ProjectU_Tekstpagina+foto klei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4"/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body" idx="1"/>
          </p:nvPr>
        </p:nvSpPr>
        <p:spPr>
          <a:xfrm>
            <a:off x="1371601" y="1098000"/>
            <a:ext cx="41148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"/>
              <a:defRPr/>
            </a:lvl3pPr>
            <a:lvl4pPr marL="1828800" lvl="3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4"/>
              <a:defRPr/>
            </a:lvl4pPr>
            <a:lvl5pPr marL="2286000" lvl="4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4"/>
          <p:cNvSpPr txBox="1"/>
          <p:nvPr/>
        </p:nvSpPr>
        <p:spPr>
          <a:xfrm>
            <a:off x="547200" y="6309101"/>
            <a:ext cx="820738" cy="54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nl-BE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BE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U</a:t>
            </a:r>
            <a:r>
              <a:rPr lang="nl-BE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BE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nl-BE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4"/>
          <p:cNvSpPr>
            <a:spLocks noGrp="1"/>
          </p:cNvSpPr>
          <p:nvPr>
            <p:ph type="pic" idx="2"/>
          </p:nvPr>
        </p:nvSpPr>
        <p:spPr>
          <a:xfrm>
            <a:off x="6096000" y="2196000"/>
            <a:ext cx="6096000" cy="2469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U_Kaart">
  <p:cSld name="ProjectU_Kaart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"/>
          <p:cNvSpPr>
            <a:spLocks noGrp="1"/>
          </p:cNvSpPr>
          <p:nvPr>
            <p:ph type="pic" idx="2"/>
          </p:nvPr>
        </p:nvSpPr>
        <p:spPr>
          <a:xfrm>
            <a:off x="585600" y="0"/>
            <a:ext cx="11606400" cy="631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Z_Grid">
  <p:cSld name="UZ_Grid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30"/>
            <a:ext cx="12192000" cy="6856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U_Hoofdstukpagina_tekst">
  <p:cSld name="ProjectU_Hoofdstukpagina_teks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43"/>
            <a:ext cx="12192000" cy="685511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3"/>
          <p:cNvSpPr/>
          <p:nvPr/>
        </p:nvSpPr>
        <p:spPr>
          <a:xfrm>
            <a:off x="547200" y="0"/>
            <a:ext cx="5548800" cy="631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1371600"/>
            <a:ext cx="1983382" cy="10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3"/>
          <p:cNvSpPr txBox="1">
            <a:spLocks noGrp="1"/>
          </p:cNvSpPr>
          <p:nvPr>
            <p:ph type="title"/>
          </p:nvPr>
        </p:nvSpPr>
        <p:spPr>
          <a:xfrm>
            <a:off x="1645200" y="3016798"/>
            <a:ext cx="8776800" cy="24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U_Tekstpagina+hoofdstuktitel">
  <p:cSld name="ProjectU_Tekstpagina+hoofdstuktite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1371600" y="1371600"/>
            <a:ext cx="932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1"/>
          </p:nvPr>
        </p:nvSpPr>
        <p:spPr>
          <a:xfrm>
            <a:off x="1645200" y="3016800"/>
            <a:ext cx="9327599" cy="24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"/>
              <a:defRPr/>
            </a:lvl3pPr>
            <a:lvl4pPr marL="1828800" lvl="3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4"/>
              <a:defRPr/>
            </a:lvl4pPr>
            <a:lvl5pPr marL="2286000" lvl="4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/>
          <p:nvPr/>
        </p:nvSpPr>
        <p:spPr>
          <a:xfrm>
            <a:off x="547200" y="6309101"/>
            <a:ext cx="820738" cy="54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nl-BE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BE"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U</a:t>
            </a:r>
            <a:r>
              <a:rPr lang="nl-BE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BE"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nl-BE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4"/>
          <p:cNvSpPr/>
          <p:nvPr/>
        </p:nvSpPr>
        <p:spPr>
          <a:xfrm flipH="1">
            <a:off x="10820400" y="5486400"/>
            <a:ext cx="1371600" cy="1371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U_eindblad">
  <p:cSld name="ProjectU_eindbla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43"/>
            <a:ext cx="1219713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800" y="5760000"/>
            <a:ext cx="2624400" cy="5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5" descr="Afbeelding met tekening, voedsel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6000" y="5760000"/>
            <a:ext cx="1104596" cy="547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" name="Google Shape;35;p25"/>
          <p:cNvGraphicFramePr/>
          <p:nvPr userDrawn="1">
            <p:extLst>
              <p:ext uri="{D42A27DB-BD31-4B8C-83A1-F6EECF244321}">
                <p14:modId xmlns:p14="http://schemas.microsoft.com/office/powerpoint/2010/main" val="153070625"/>
              </p:ext>
            </p:extLst>
          </p:nvPr>
        </p:nvGraphicFramePr>
        <p:xfrm>
          <a:off x="550800" y="3653193"/>
          <a:ext cx="3567600" cy="1836974"/>
        </p:xfrm>
        <a:graphic>
          <a:graphicData uri="http://schemas.openxmlformats.org/drawingml/2006/table">
            <a:tbl>
              <a:tblPr firstRow="1" bandRow="1">
                <a:noFill/>
                <a:tableStyleId>{7EC89190-3F24-4F57-81A8-38A309209E60}</a:tableStyleId>
              </a:tblPr>
              <a:tblGrid>
                <a:gridCol w="82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537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0" marR="0" marT="10800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400" u="none" strike="noStrike" cap="none" dirty="0">
                          <a:solidFill>
                            <a:schemeClr val="lt1"/>
                          </a:solidFill>
                        </a:rPr>
                        <a:t>Universitair Ziekenhuis Gent</a:t>
                      </a:r>
                      <a:endParaRPr dirty="0"/>
                    </a:p>
                    <a:p>
                      <a:pPr marL="0" marR="0" lvl="1" indent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400" u="none" strike="noStrike" cap="none" dirty="0">
                          <a:solidFill>
                            <a:schemeClr val="lt1"/>
                          </a:solidFill>
                        </a:rPr>
                        <a:t>Team Nieuwbouw</a:t>
                      </a:r>
                      <a:endParaRPr dirty="0"/>
                    </a:p>
                    <a:p>
                      <a:pPr marL="0" marR="0" lvl="1" indent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400" u="none" strike="noStrike" cap="none" dirty="0">
                          <a:solidFill>
                            <a:schemeClr val="lt1"/>
                          </a:solidFill>
                        </a:rPr>
                        <a:t>nieuwbouw@uzgent.be</a:t>
                      </a:r>
                      <a:endParaRPr sz="1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0" marR="0" marT="10800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6" name="Google Shape;36;p25"/>
          <p:cNvGraphicFramePr/>
          <p:nvPr userDrawn="1">
            <p:extLst>
              <p:ext uri="{D42A27DB-BD31-4B8C-83A1-F6EECF244321}">
                <p14:modId xmlns:p14="http://schemas.microsoft.com/office/powerpoint/2010/main" val="860670420"/>
              </p:ext>
            </p:extLst>
          </p:nvPr>
        </p:nvGraphicFramePr>
        <p:xfrm>
          <a:off x="4118400" y="3829106"/>
          <a:ext cx="4049050" cy="1661061"/>
        </p:xfrm>
        <a:graphic>
          <a:graphicData uri="http://schemas.openxmlformats.org/drawingml/2006/table">
            <a:tbl>
              <a:tblPr firstRow="1" bandRow="1">
                <a:noFill/>
                <a:tableStyleId>{7EC89190-3F24-4F57-81A8-38A309209E60}</a:tableStyleId>
              </a:tblPr>
              <a:tblGrid>
                <a:gridCol w="757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0" marR="0" marT="10800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400" u="none" strike="noStrike" cap="none" dirty="0">
                          <a:solidFill>
                            <a:schemeClr val="lt1"/>
                          </a:solidFill>
                        </a:rPr>
                        <a:t>VK architects &amp; engineers</a:t>
                      </a:r>
                      <a:endParaRPr dirty="0"/>
                    </a:p>
                    <a:p>
                      <a:pPr marL="0" marR="0" lvl="1" indent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400" u="none" strike="noStrike" cap="none" dirty="0">
                          <a:solidFill>
                            <a:schemeClr val="lt1"/>
                          </a:solidFill>
                        </a:rPr>
                        <a:t>www.vk-architects-engineers.com</a:t>
                      </a:r>
                      <a:endParaRPr dirty="0"/>
                    </a:p>
                  </a:txBody>
                  <a:tcPr marL="0" marR="0" marT="10800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7" name="Google Shape;3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6000" y="5760000"/>
            <a:ext cx="177610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6122" y="5676870"/>
            <a:ext cx="1953713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U_voorblad_label_DurfOmdenken">
  <p:cSld name="ProjectU_voorblad_label_DurfOmdenke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43"/>
            <a:ext cx="1219713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800" y="5760000"/>
            <a:ext cx="2624400" cy="5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0400" y="1645200"/>
            <a:ext cx="5324983" cy="21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6000" y="5760000"/>
            <a:ext cx="177610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6122" y="5676870"/>
            <a:ext cx="1953713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U_voorblad_label_DenkMee">
  <p:cSld name="ProjectU_voorblad_label_DenkMe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43"/>
            <a:ext cx="1219713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800" y="5760000"/>
            <a:ext cx="2624400" cy="5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0400" y="1645200"/>
            <a:ext cx="6111988" cy="21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6000" y="5760000"/>
            <a:ext cx="177610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6122" y="5676870"/>
            <a:ext cx="1953713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U_voorblad_label_ZorgVanMorgen">
  <p:cSld name="ProjectU_voorblad_label_ZorgVanMorge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43"/>
            <a:ext cx="1219713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800" y="5760000"/>
            <a:ext cx="2624400" cy="5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0400" y="1645200"/>
            <a:ext cx="5483796" cy="21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6000" y="5760000"/>
            <a:ext cx="177610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6122" y="5676870"/>
            <a:ext cx="1953713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U_titelblad">
  <p:cSld name="ProjectU_titelblad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43"/>
            <a:ext cx="1219713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800" y="5760000"/>
            <a:ext cx="2624400" cy="5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1371600" y="3079332"/>
            <a:ext cx="5687505" cy="3496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2000" tIns="0" rIns="72000" bIns="43200" anchor="t" anchorCtr="0">
            <a:spAutoFit/>
          </a:bodyPr>
          <a:lstStyle>
            <a:lvl1pPr marL="457200" lvl="0" indent="-22860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"/>
              <a:defRPr/>
            </a:lvl3pPr>
            <a:lvl4pPr marL="1828800" lvl="3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4"/>
              <a:defRPr/>
            </a:lvl4pPr>
            <a:lvl5pPr marL="2286000" lvl="4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title"/>
          </p:nvPr>
        </p:nvSpPr>
        <p:spPr>
          <a:xfrm>
            <a:off x="1371600" y="2295934"/>
            <a:ext cx="9327600" cy="783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73600" anchor="b" anchorCtr="0">
            <a:spAutoFit/>
          </a:bodyPr>
          <a:lstStyle>
            <a:lvl1pPr lv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body" idx="2"/>
          </p:nvPr>
        </p:nvSpPr>
        <p:spPr>
          <a:xfrm>
            <a:off x="1371600" y="3425400"/>
            <a:ext cx="5687505" cy="3496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2000" tIns="0" rIns="72000" bIns="43200" anchor="t" anchorCtr="0">
            <a:spAutoFit/>
          </a:bodyPr>
          <a:lstStyle>
            <a:lvl1pPr marL="457200" lvl="0" indent="-22860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"/>
              <a:defRPr/>
            </a:lvl3pPr>
            <a:lvl4pPr marL="1828800" lvl="3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4"/>
              <a:defRPr/>
            </a:lvl4pPr>
            <a:lvl5pPr marL="2286000" lvl="4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body" idx="3"/>
          </p:nvPr>
        </p:nvSpPr>
        <p:spPr>
          <a:xfrm>
            <a:off x="6705600" y="547200"/>
            <a:ext cx="54864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720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"/>
              <a:defRPr/>
            </a:lvl3pPr>
            <a:lvl4pPr marL="1828800" lvl="3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4"/>
              <a:defRPr/>
            </a:lvl4pPr>
            <a:lvl5pPr marL="2286000" lvl="4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4" name="Google Shape;6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6000" y="5760000"/>
            <a:ext cx="177610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6122" y="5676870"/>
            <a:ext cx="1953713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U_Fotopagina">
  <p:cSld name="ProjectU_Fotopagin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549056" y="-1"/>
            <a:ext cx="11647758" cy="630652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1371600" y="1097999"/>
            <a:ext cx="932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1371600" y="2469599"/>
            <a:ext cx="93276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mo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mo"/>
              <a:buChar char="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mo"/>
              <a:buChar char="4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10</a:t>
            </a:fld>
            <a:endParaRPr/>
          </a:p>
        </p:txBody>
      </p:sp>
      <p:sp>
        <p:nvSpPr>
          <p:cNvPr id="188" name="Google Shape;188;p10"/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Werfzones</a:t>
            </a:r>
            <a:endParaRPr dirty="0"/>
          </a:p>
        </p:txBody>
      </p:sp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B90CF854-4EC2-D8C5-B77E-A6861899B6C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  <p:pic>
        <p:nvPicPr>
          <p:cNvPr id="4" name="Afbeelding 3" descr="Afbeelding met diagram, tekst, Plan, kaart&#10;&#10;Automatisch gegenereerde beschrijving">
            <a:extLst>
              <a:ext uri="{FF2B5EF4-FFF2-40B4-BE49-F238E27FC236}">
                <a16:creationId xmlns:a16="http://schemas.microsoft.com/office/drawing/2014/main" id="{547870B9-4F16-F70D-EB02-C76AA8EBB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928" y="0"/>
            <a:ext cx="6369232" cy="685917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11</a:t>
            </a:fld>
            <a:endParaRPr/>
          </a:p>
        </p:txBody>
      </p:sp>
      <p:sp>
        <p:nvSpPr>
          <p:cNvPr id="217" name="Google Shape;217;p11"/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Algemene principes stromen vanaf 2025</a:t>
            </a:r>
            <a:endParaRPr/>
          </a:p>
        </p:txBody>
      </p:sp>
      <p:sp>
        <p:nvSpPr>
          <p:cNvPr id="5" name="Google Shape;167;p8">
            <a:extLst>
              <a:ext uri="{FF2B5EF4-FFF2-40B4-BE49-F238E27FC236}">
                <a16:creationId xmlns:a16="http://schemas.microsoft.com/office/drawing/2014/main" id="{BEBCC7BD-447C-8FEE-D917-3AA858A92D25}"/>
              </a:ext>
            </a:extLst>
          </p:cNvPr>
          <p:cNvSpPr txBox="1"/>
          <p:nvPr/>
        </p:nvSpPr>
        <p:spPr>
          <a:xfrm>
            <a:off x="392399" y="935753"/>
            <a:ext cx="4203351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dk1"/>
                </a:solidFill>
              </a:rPr>
              <a:t>Publiek circuleert aan voorzijde campus – hoofdingang blijft steeds in gebruik</a:t>
            </a:r>
            <a:endParaRPr lang="nl-BE"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Ambulances spoed via inrit B + personeel naar parking</a:t>
            </a:r>
          </a:p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nl-BE" sz="1600" dirty="0"/>
              <a:t>Inrit werf via inrit A</a:t>
            </a:r>
          </a:p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Ingangen spoed en leveringen achterzijde steeds via doorsteek K12F te bereiken</a:t>
            </a:r>
            <a:endParaRPr dirty="0"/>
          </a:p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Inrit Arduinstraat zal niet meer toegankelijk zijn voor personeel</a:t>
            </a:r>
          </a:p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dirty="0">
                <a:solidFill>
                  <a:schemeClr val="dk1"/>
                </a:solidFill>
              </a:rPr>
              <a:t>Inrit De Pintelaan blijft open</a:t>
            </a:r>
            <a:endParaRPr dirty="0"/>
          </a:p>
          <a:p>
            <a:pPr marL="457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184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2C8490A7-E7BB-C1BF-F732-8FEA3E87907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  <p:pic>
        <p:nvPicPr>
          <p:cNvPr id="4" name="Afbeelding 3" descr="Afbeelding met diagram, kaart, Plan, tekst&#10;&#10;Automatisch gegenereerde beschrijving">
            <a:extLst>
              <a:ext uri="{FF2B5EF4-FFF2-40B4-BE49-F238E27FC236}">
                <a16:creationId xmlns:a16="http://schemas.microsoft.com/office/drawing/2014/main" id="{7C200528-FEB8-5D0C-2675-87C85392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1"/>
            <a:ext cx="5839200" cy="62883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12</a:t>
            </a:fld>
            <a:endParaRPr/>
          </a:p>
        </p:txBody>
      </p:sp>
      <p:sp>
        <p:nvSpPr>
          <p:cNvPr id="253" name="Google Shape;253;p12"/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Stromen – Q2/Q3 2024</a:t>
            </a:r>
            <a:endParaRPr dirty="0"/>
          </a:p>
        </p:txBody>
      </p:sp>
      <p:sp>
        <p:nvSpPr>
          <p:cNvPr id="4" name="Google Shape;167;p8">
            <a:extLst>
              <a:ext uri="{FF2B5EF4-FFF2-40B4-BE49-F238E27FC236}">
                <a16:creationId xmlns:a16="http://schemas.microsoft.com/office/drawing/2014/main" id="{4D57ED1D-80F9-F394-50F4-A5C4E8042433}"/>
              </a:ext>
            </a:extLst>
          </p:cNvPr>
          <p:cNvSpPr txBox="1"/>
          <p:nvPr/>
        </p:nvSpPr>
        <p:spPr>
          <a:xfrm>
            <a:off x="392400" y="935753"/>
            <a:ext cx="403540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1" dirty="0">
                <a:solidFill>
                  <a:schemeClr val="dk1"/>
                </a:solidFill>
              </a:rPr>
              <a:t>Werfinrichting ifv BU2 - vanaf mei 2024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dirty="0"/>
              <a:t>Uitvoering werf BU4 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Realiseren doorsteek K12F – mei tot september 2024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184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F5D198C5-00B4-7CB7-FA13-2FEE12EA41F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  <p:pic>
        <p:nvPicPr>
          <p:cNvPr id="5" name="Afbeelding 4" descr="Afbeelding met diagram, kaart, Plan, tekst&#10;&#10;Automatisch gegenereerde beschrijving">
            <a:extLst>
              <a:ext uri="{FF2B5EF4-FFF2-40B4-BE49-F238E27FC236}">
                <a16:creationId xmlns:a16="http://schemas.microsoft.com/office/drawing/2014/main" id="{E0E548CE-09FF-3554-24D5-FE695D4A7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1"/>
            <a:ext cx="5839200" cy="62883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5436D348-FE04-8AC8-B356-046DA3268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>
            <a:extLst>
              <a:ext uri="{FF2B5EF4-FFF2-40B4-BE49-F238E27FC236}">
                <a16:creationId xmlns:a16="http://schemas.microsoft.com/office/drawing/2014/main" id="{FB18C07D-24E3-FADE-E364-0524A541A9A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13</a:t>
            </a:fld>
            <a:endParaRPr/>
          </a:p>
        </p:txBody>
      </p:sp>
      <p:sp>
        <p:nvSpPr>
          <p:cNvPr id="253" name="Google Shape;253;p12">
            <a:extLst>
              <a:ext uri="{FF2B5EF4-FFF2-40B4-BE49-F238E27FC236}">
                <a16:creationId xmlns:a16="http://schemas.microsoft.com/office/drawing/2014/main" id="{5F299362-5C89-D00A-6E38-758445ED66E9}"/>
              </a:ext>
            </a:extLst>
          </p:cNvPr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Stromen – Q4 2024</a:t>
            </a:r>
            <a:endParaRPr dirty="0"/>
          </a:p>
        </p:txBody>
      </p:sp>
      <p:sp>
        <p:nvSpPr>
          <p:cNvPr id="4" name="Google Shape;167;p8">
            <a:extLst>
              <a:ext uri="{FF2B5EF4-FFF2-40B4-BE49-F238E27FC236}">
                <a16:creationId xmlns:a16="http://schemas.microsoft.com/office/drawing/2014/main" id="{FCD6B97E-CE38-FC9F-82A0-6403BE557E1A}"/>
              </a:ext>
            </a:extLst>
          </p:cNvPr>
          <p:cNvSpPr txBox="1"/>
          <p:nvPr/>
        </p:nvSpPr>
        <p:spPr>
          <a:xfrm>
            <a:off x="392400" y="935753"/>
            <a:ext cx="4035402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1" dirty="0">
                <a:solidFill>
                  <a:schemeClr val="dk1"/>
                </a:solidFill>
              </a:rPr>
              <a:t>Herinrichting ringweg fase 2</a:t>
            </a:r>
          </a:p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1" dirty="0">
                <a:solidFill>
                  <a:schemeClr val="dk1"/>
                </a:solidFill>
              </a:rPr>
              <a:t>Aanleg logistiek plein / herinrichting ringweg fase 1 / aanleg tijdelijke parking werf 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1" dirty="0"/>
              <a:t>Doorsteek K12F in gebruik – vanaf september 2024</a:t>
            </a:r>
            <a:endParaRPr lang="nl-BE"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Uitvoering werf BU4 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dirty="0">
                <a:solidFill>
                  <a:schemeClr val="dk1"/>
                </a:solidFill>
              </a:rPr>
              <a:t>Werf BU2 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Werfinrichting door werfbeheerder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E127961F-4EA0-861B-0DCC-509CA554992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  <p:pic>
        <p:nvPicPr>
          <p:cNvPr id="5" name="Afbeelding 4" descr="Afbeelding met diagram, kaart, Plan, tekst&#10;&#10;Automatisch gegenereerde beschrijving">
            <a:extLst>
              <a:ext uri="{FF2B5EF4-FFF2-40B4-BE49-F238E27FC236}">
                <a16:creationId xmlns:a16="http://schemas.microsoft.com/office/drawing/2014/main" id="{223CFA68-46B7-F194-7061-9D9EEAC3E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1"/>
            <a:ext cx="5839200" cy="62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48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B9B194F3-CB82-4E5D-C75A-CA1E0CD9E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>
            <a:extLst>
              <a:ext uri="{FF2B5EF4-FFF2-40B4-BE49-F238E27FC236}">
                <a16:creationId xmlns:a16="http://schemas.microsoft.com/office/drawing/2014/main" id="{D8C4E4F5-60EE-F7ED-E896-EEDF3430FD1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14</a:t>
            </a:fld>
            <a:endParaRPr/>
          </a:p>
        </p:txBody>
      </p:sp>
      <p:sp>
        <p:nvSpPr>
          <p:cNvPr id="253" name="Google Shape;253;p12">
            <a:extLst>
              <a:ext uri="{FF2B5EF4-FFF2-40B4-BE49-F238E27FC236}">
                <a16:creationId xmlns:a16="http://schemas.microsoft.com/office/drawing/2014/main" id="{8E817C3B-8A63-B33E-ADEF-0531C4DEEDF4}"/>
              </a:ext>
            </a:extLst>
          </p:cNvPr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Stromen – Q1 2025</a:t>
            </a:r>
            <a:endParaRPr dirty="0"/>
          </a:p>
        </p:txBody>
      </p:sp>
      <p:sp>
        <p:nvSpPr>
          <p:cNvPr id="4" name="Google Shape;167;p8">
            <a:extLst>
              <a:ext uri="{FF2B5EF4-FFF2-40B4-BE49-F238E27FC236}">
                <a16:creationId xmlns:a16="http://schemas.microsoft.com/office/drawing/2014/main" id="{48CC3106-BF8E-B653-33E4-B0248455E154}"/>
              </a:ext>
            </a:extLst>
          </p:cNvPr>
          <p:cNvSpPr txBox="1"/>
          <p:nvPr/>
        </p:nvSpPr>
        <p:spPr>
          <a:xfrm>
            <a:off x="392400" y="935753"/>
            <a:ext cx="403540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1" dirty="0">
                <a:solidFill>
                  <a:schemeClr val="dk1"/>
                </a:solidFill>
              </a:rPr>
              <a:t>Ontruimen parkings Vijverpark / vrijmaken werfzone afbraak Vijverpark </a:t>
            </a:r>
          </a:p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1" dirty="0">
                <a:solidFill>
                  <a:schemeClr val="dk1"/>
                </a:solidFill>
              </a:rPr>
              <a:t>Realisatie tijdelijke tramhalte </a:t>
            </a:r>
          </a:p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dirty="0"/>
              <a:t>Werfinrichting door werfbeheerder</a:t>
            </a:r>
            <a:endParaRPr lang="nl-BE" sz="16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Werf Radiotherapie BU2 in uitvoering</a:t>
            </a:r>
          </a:p>
        </p:txBody>
      </p:sp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4652C9F2-E7C9-74DA-274D-A63E48D4570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  <p:pic>
        <p:nvPicPr>
          <p:cNvPr id="5" name="Afbeelding 4" descr="Afbeelding met diagram, Plan, kaart, tekst&#10;&#10;Automatisch gegenereerde beschrijving">
            <a:extLst>
              <a:ext uri="{FF2B5EF4-FFF2-40B4-BE49-F238E27FC236}">
                <a16:creationId xmlns:a16="http://schemas.microsoft.com/office/drawing/2014/main" id="{A53C7EA9-F566-393E-930D-7EDF60757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1"/>
            <a:ext cx="5839200" cy="62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38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3FA5ADF8-F30B-99C5-097A-C47A25EA8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>
            <a:extLst>
              <a:ext uri="{FF2B5EF4-FFF2-40B4-BE49-F238E27FC236}">
                <a16:creationId xmlns:a16="http://schemas.microsoft.com/office/drawing/2014/main" id="{9A83B754-6A07-5581-F3A1-19A8856F067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15</a:t>
            </a:fld>
            <a:endParaRPr/>
          </a:p>
        </p:txBody>
      </p:sp>
      <p:sp>
        <p:nvSpPr>
          <p:cNvPr id="253" name="Google Shape;253;p12">
            <a:extLst>
              <a:ext uri="{FF2B5EF4-FFF2-40B4-BE49-F238E27FC236}">
                <a16:creationId xmlns:a16="http://schemas.microsoft.com/office/drawing/2014/main" id="{16ADA521-602B-91FF-B857-4A603C989514}"/>
              </a:ext>
            </a:extLst>
          </p:cNvPr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Stromen – Q1 2025</a:t>
            </a:r>
            <a:endParaRPr dirty="0"/>
          </a:p>
        </p:txBody>
      </p:sp>
      <p:sp>
        <p:nvSpPr>
          <p:cNvPr id="4" name="Google Shape;167;p8">
            <a:extLst>
              <a:ext uri="{FF2B5EF4-FFF2-40B4-BE49-F238E27FC236}">
                <a16:creationId xmlns:a16="http://schemas.microsoft.com/office/drawing/2014/main" id="{9EB8C876-E912-42E0-BD6D-6F208D751C6E}"/>
              </a:ext>
            </a:extLst>
          </p:cNvPr>
          <p:cNvSpPr txBox="1"/>
          <p:nvPr/>
        </p:nvSpPr>
        <p:spPr>
          <a:xfrm>
            <a:off x="392400" y="935753"/>
            <a:ext cx="4035402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1" dirty="0">
                <a:solidFill>
                  <a:schemeClr val="dk1"/>
                </a:solidFill>
              </a:rPr>
              <a:t>Ontruimen parking / tijdelijk inrittencomplex aanleggen</a:t>
            </a:r>
          </a:p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1" dirty="0">
                <a:solidFill>
                  <a:schemeClr val="dk1"/>
                </a:solidFill>
              </a:rPr>
              <a:t>Verkeersstroom naar bestaand parkeergebouw omleggen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Werf Radiotherapie BU2 in uitvoering 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dirty="0">
                <a:solidFill>
                  <a:schemeClr val="dk1"/>
                </a:solidFill>
              </a:rPr>
              <a:t>Werfinrichting door werfbeheerder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Inrichting werfzone + fase 1 beschoeiing 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dirty="0">
                <a:solidFill>
                  <a:schemeClr val="dk1"/>
                </a:solidFill>
              </a:rPr>
              <a:t>Realisatie tijdelijke tramhalte</a:t>
            </a:r>
            <a:endParaRPr lang="nl-BE"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C0898D68-8C22-7B54-E45E-E888C27735A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  <p:pic>
        <p:nvPicPr>
          <p:cNvPr id="5" name="Afbeelding 4" descr="Afbeelding met kaart, diagram, Plan, tekst&#10;&#10;Automatisch gegenereerde beschrijving">
            <a:extLst>
              <a:ext uri="{FF2B5EF4-FFF2-40B4-BE49-F238E27FC236}">
                <a16:creationId xmlns:a16="http://schemas.microsoft.com/office/drawing/2014/main" id="{E34CB374-0BA3-346B-40F0-1F0E0E7B7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1"/>
            <a:ext cx="5839200" cy="62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65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AA4FA320-3153-C330-E29F-A514A0204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>
            <a:extLst>
              <a:ext uri="{FF2B5EF4-FFF2-40B4-BE49-F238E27FC236}">
                <a16:creationId xmlns:a16="http://schemas.microsoft.com/office/drawing/2014/main" id="{09FA2993-11FE-AA4F-9E1D-725B41D8E7D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16</a:t>
            </a:fld>
            <a:endParaRPr/>
          </a:p>
        </p:txBody>
      </p:sp>
      <p:sp>
        <p:nvSpPr>
          <p:cNvPr id="253" name="Google Shape;253;p12">
            <a:extLst>
              <a:ext uri="{FF2B5EF4-FFF2-40B4-BE49-F238E27FC236}">
                <a16:creationId xmlns:a16="http://schemas.microsoft.com/office/drawing/2014/main" id="{45901C53-3EE3-77DA-A2EE-04FACB4A35CE}"/>
              </a:ext>
            </a:extLst>
          </p:cNvPr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Stromen – Q2/Q3 2025</a:t>
            </a:r>
            <a:endParaRPr dirty="0"/>
          </a:p>
        </p:txBody>
      </p:sp>
      <p:sp>
        <p:nvSpPr>
          <p:cNvPr id="4" name="Google Shape;167;p8">
            <a:extLst>
              <a:ext uri="{FF2B5EF4-FFF2-40B4-BE49-F238E27FC236}">
                <a16:creationId xmlns:a16="http://schemas.microsoft.com/office/drawing/2014/main" id="{8C235877-F6C5-1BBB-8FF7-33C2D4037F92}"/>
              </a:ext>
            </a:extLst>
          </p:cNvPr>
          <p:cNvSpPr txBox="1"/>
          <p:nvPr/>
        </p:nvSpPr>
        <p:spPr>
          <a:xfrm>
            <a:off x="392400" y="935753"/>
            <a:ext cx="4035402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1" dirty="0">
                <a:solidFill>
                  <a:schemeClr val="dk1"/>
                </a:solidFill>
              </a:rPr>
              <a:t>Realisatie eerste fase inrittunnel</a:t>
            </a:r>
          </a:p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1" dirty="0">
                <a:solidFill>
                  <a:schemeClr val="dk1"/>
                </a:solidFill>
              </a:rPr>
              <a:t>Fase 2 beschoeiing / herstellen weg en terug in dienst stellen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Realisatie tijdelijke tramhalte 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dirty="0">
                <a:solidFill>
                  <a:schemeClr val="dk1"/>
                </a:solidFill>
              </a:rPr>
              <a:t>Afbraak blok B</a:t>
            </a:r>
          </a:p>
        </p:txBody>
      </p:sp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EE16C8F6-530C-2D3C-E1A1-462C641BB13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  <p:pic>
        <p:nvPicPr>
          <p:cNvPr id="5" name="Afbeelding 4" descr="Afbeelding met kaart, diagram, tekst, Plan&#10;&#10;Automatisch gegenereerde beschrijving">
            <a:extLst>
              <a:ext uri="{FF2B5EF4-FFF2-40B4-BE49-F238E27FC236}">
                <a16:creationId xmlns:a16="http://schemas.microsoft.com/office/drawing/2014/main" id="{36E4E42B-2D83-F278-9149-E22738B1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1"/>
            <a:ext cx="5839200" cy="62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39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4763B004-FD59-F144-0B95-8615C269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>
            <a:extLst>
              <a:ext uri="{FF2B5EF4-FFF2-40B4-BE49-F238E27FC236}">
                <a16:creationId xmlns:a16="http://schemas.microsoft.com/office/drawing/2014/main" id="{94793BEB-8199-3D2E-EC3B-BF8B973419E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17</a:t>
            </a:fld>
            <a:endParaRPr/>
          </a:p>
        </p:txBody>
      </p:sp>
      <p:sp>
        <p:nvSpPr>
          <p:cNvPr id="253" name="Google Shape;253;p12">
            <a:extLst>
              <a:ext uri="{FF2B5EF4-FFF2-40B4-BE49-F238E27FC236}">
                <a16:creationId xmlns:a16="http://schemas.microsoft.com/office/drawing/2014/main" id="{B8633A24-1342-94F8-B3BC-4B44F34838BF}"/>
              </a:ext>
            </a:extLst>
          </p:cNvPr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Stromen – 2026</a:t>
            </a:r>
            <a:endParaRPr dirty="0"/>
          </a:p>
        </p:txBody>
      </p:sp>
      <p:sp>
        <p:nvSpPr>
          <p:cNvPr id="4" name="Google Shape;167;p8">
            <a:extLst>
              <a:ext uri="{FF2B5EF4-FFF2-40B4-BE49-F238E27FC236}">
                <a16:creationId xmlns:a16="http://schemas.microsoft.com/office/drawing/2014/main" id="{545B314E-0637-C605-4EB9-52D4B3350D1E}"/>
              </a:ext>
            </a:extLst>
          </p:cNvPr>
          <p:cNvSpPr txBox="1"/>
          <p:nvPr/>
        </p:nvSpPr>
        <p:spPr>
          <a:xfrm>
            <a:off x="392400" y="935753"/>
            <a:ext cx="403540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1" dirty="0">
                <a:solidFill>
                  <a:schemeClr val="dk1"/>
                </a:solidFill>
              </a:rPr>
              <a:t>Realisatie tweede fase inrittunnel / infrastructuurwerken op tunnel</a:t>
            </a:r>
          </a:p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1" dirty="0">
                <a:solidFill>
                  <a:schemeClr val="dk1"/>
                </a:solidFill>
              </a:rPr>
              <a:t>Realisatie tweede fase inrittunnel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Afbraak K12F </a:t>
            </a:r>
          </a:p>
        </p:txBody>
      </p:sp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4E5276E4-37C4-DF51-4077-2CAE5795499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  <p:pic>
        <p:nvPicPr>
          <p:cNvPr id="5" name="Afbeelding 4" descr="Afbeelding met kaart, diagram, tekst, Plan&#10;&#10;Automatisch gegenereerde beschrijving">
            <a:extLst>
              <a:ext uri="{FF2B5EF4-FFF2-40B4-BE49-F238E27FC236}">
                <a16:creationId xmlns:a16="http://schemas.microsoft.com/office/drawing/2014/main" id="{27A3CE13-CFBD-5F75-0E6B-2C62F9F7B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1"/>
            <a:ext cx="5839200" cy="62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41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55E15B64-D11D-FDC6-B295-9DBF9FC02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>
            <a:extLst>
              <a:ext uri="{FF2B5EF4-FFF2-40B4-BE49-F238E27FC236}">
                <a16:creationId xmlns:a16="http://schemas.microsoft.com/office/drawing/2014/main" id="{8CF00F3D-6FF4-B45E-07F4-FF518F80730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18</a:t>
            </a:fld>
            <a:endParaRPr/>
          </a:p>
        </p:txBody>
      </p:sp>
      <p:sp>
        <p:nvSpPr>
          <p:cNvPr id="253" name="Google Shape;253;p12">
            <a:extLst>
              <a:ext uri="{FF2B5EF4-FFF2-40B4-BE49-F238E27FC236}">
                <a16:creationId xmlns:a16="http://schemas.microsoft.com/office/drawing/2014/main" id="{E861CFCB-A591-1A81-AE11-ABE3AA96BEE9}"/>
              </a:ext>
            </a:extLst>
          </p:cNvPr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Stromen – 2026</a:t>
            </a:r>
            <a:endParaRPr dirty="0"/>
          </a:p>
        </p:txBody>
      </p:sp>
      <p:sp>
        <p:nvSpPr>
          <p:cNvPr id="4" name="Google Shape;167;p8">
            <a:extLst>
              <a:ext uri="{FF2B5EF4-FFF2-40B4-BE49-F238E27FC236}">
                <a16:creationId xmlns:a16="http://schemas.microsoft.com/office/drawing/2014/main" id="{3459B075-07C6-E4BB-3A2A-8B8C3C6EFB43}"/>
              </a:ext>
            </a:extLst>
          </p:cNvPr>
          <p:cNvSpPr txBox="1"/>
          <p:nvPr/>
        </p:nvSpPr>
        <p:spPr>
          <a:xfrm>
            <a:off x="392400" y="935753"/>
            <a:ext cx="4035402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1" dirty="0">
                <a:solidFill>
                  <a:schemeClr val="dk1"/>
                </a:solidFill>
              </a:rPr>
              <a:t>Nieuwe inrit ondergrondse parking in gebruik</a:t>
            </a:r>
          </a:p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1" dirty="0">
                <a:solidFill>
                  <a:schemeClr val="dk1"/>
                </a:solidFill>
              </a:rPr>
              <a:t>Ingebruikname eerste helft ondergrondse parking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 ruwbouw bovenbouw per kwadrant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dirty="0">
                <a:solidFill>
                  <a:schemeClr val="dk1"/>
                </a:solidFill>
              </a:rPr>
              <a:t>Bouw logistiek platform</a:t>
            </a:r>
            <a:endParaRPr lang="nl-BE"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601AED82-EA6F-A928-291A-8C7869C6F82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  <p:pic>
        <p:nvPicPr>
          <p:cNvPr id="5" name="Afbeelding 4" descr="Afbeelding met kaart, diagram, Plan, tekst&#10;&#10;Automatisch gegenereerde beschrijving">
            <a:extLst>
              <a:ext uri="{FF2B5EF4-FFF2-40B4-BE49-F238E27FC236}">
                <a16:creationId xmlns:a16="http://schemas.microsoft.com/office/drawing/2014/main" id="{F81F330F-3205-A701-D9DB-240D0E3A0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1"/>
            <a:ext cx="5839200" cy="62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31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774E5821-9C45-E5A9-D56D-A96D14D8A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>
            <a:extLst>
              <a:ext uri="{FF2B5EF4-FFF2-40B4-BE49-F238E27FC236}">
                <a16:creationId xmlns:a16="http://schemas.microsoft.com/office/drawing/2014/main" id="{A7BB0EE3-E522-EC9C-DB18-E0648E5C680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19</a:t>
            </a:fld>
            <a:endParaRPr/>
          </a:p>
        </p:txBody>
      </p:sp>
      <p:sp>
        <p:nvSpPr>
          <p:cNvPr id="253" name="Google Shape;253;p12">
            <a:extLst>
              <a:ext uri="{FF2B5EF4-FFF2-40B4-BE49-F238E27FC236}">
                <a16:creationId xmlns:a16="http://schemas.microsoft.com/office/drawing/2014/main" id="{66733859-A7B3-C115-255E-AF82954D1B70}"/>
              </a:ext>
            </a:extLst>
          </p:cNvPr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Stromen – 2027 - 2029</a:t>
            </a:r>
            <a:endParaRPr dirty="0"/>
          </a:p>
        </p:txBody>
      </p:sp>
      <p:sp>
        <p:nvSpPr>
          <p:cNvPr id="4" name="Google Shape;167;p8">
            <a:extLst>
              <a:ext uri="{FF2B5EF4-FFF2-40B4-BE49-F238E27FC236}">
                <a16:creationId xmlns:a16="http://schemas.microsoft.com/office/drawing/2014/main" id="{B681F3BA-36CF-A60A-5582-5F7A19672D29}"/>
              </a:ext>
            </a:extLst>
          </p:cNvPr>
          <p:cNvSpPr txBox="1"/>
          <p:nvPr/>
        </p:nvSpPr>
        <p:spPr>
          <a:xfrm>
            <a:off x="392400" y="935753"/>
            <a:ext cx="403540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dirty="0">
                <a:solidFill>
                  <a:schemeClr val="dk1"/>
                </a:solidFill>
              </a:rPr>
              <a:t>Bouw bovenbouw centrale nieuwbouw</a:t>
            </a:r>
          </a:p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dirty="0">
                <a:solidFill>
                  <a:schemeClr val="dk1"/>
                </a:solidFill>
              </a:rPr>
              <a:t>Bouw logistiek </a:t>
            </a:r>
          </a:p>
        </p:txBody>
      </p:sp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D055C0D3-4DCD-D536-F56E-950C935D5B2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  <p:pic>
        <p:nvPicPr>
          <p:cNvPr id="5" name="Afbeelding 4" descr="Afbeelding met diagram, Plan, kaart, tekst&#10;&#10;Automatisch gegenereerde beschrijving">
            <a:extLst>
              <a:ext uri="{FF2B5EF4-FFF2-40B4-BE49-F238E27FC236}">
                <a16:creationId xmlns:a16="http://schemas.microsoft.com/office/drawing/2014/main" id="{7C830E24-D611-F9A5-A271-E02A5D8AF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1"/>
            <a:ext cx="5839200" cy="62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8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1645200" y="3016798"/>
            <a:ext cx="8776800" cy="24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nl-BE" dirty="0"/>
              <a:t>Buurtinfomoment</a:t>
            </a:r>
            <a:br>
              <a:rPr lang="nl-BE" dirty="0"/>
            </a:br>
            <a:r>
              <a:rPr lang="nl-BE" dirty="0"/>
              <a:t>22/02/2024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"/>
          <p:cNvSpPr txBox="1"/>
          <p:nvPr/>
        </p:nvSpPr>
        <p:spPr>
          <a:xfrm>
            <a:off x="1450731" y="1591408"/>
            <a:ext cx="53457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IR. ARCH. PETRA DEMOOR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Programmamanager Team Nieuwbouw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  <p:sp>
        <p:nvSpPr>
          <p:cNvPr id="110" name="Google Shape;110;p3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3</a:t>
            </a:fld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/>
          </a:p>
        </p:txBody>
      </p:sp>
      <p:sp>
        <p:nvSpPr>
          <p:cNvPr id="112" name="Google Shape;112;p3"/>
          <p:cNvSpPr txBox="1"/>
          <p:nvPr/>
        </p:nvSpPr>
        <p:spPr>
          <a:xfrm>
            <a:off x="511200" y="2367956"/>
            <a:ext cx="4698520" cy="120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nl-BE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 is reeds uitgevoerd</a:t>
            </a:r>
            <a:endParaRPr/>
          </a:p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nl-BE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 gebeurt er komend jaar</a:t>
            </a:r>
            <a:endParaRPr/>
          </a:p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nl-BE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Langetermijnplanning</a:t>
            </a:r>
            <a:endParaRPr/>
          </a:p>
        </p:txBody>
      </p:sp>
      <p:pic>
        <p:nvPicPr>
          <p:cNvPr id="113" name="Google Shape;113;p3" descr="Afbeelding met hemel, buitenshuis, wolk, Landvoertuig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9153" y="1091616"/>
            <a:ext cx="6308908" cy="4210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4</a:t>
            </a:fld>
            <a:endParaRPr/>
          </a:p>
        </p:txBody>
      </p:sp>
      <p:sp>
        <p:nvSpPr>
          <p:cNvPr id="121" name="Google Shape;121;p4"/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Reeds uitgevoerde werken</a:t>
            </a:r>
            <a:endParaRPr/>
          </a:p>
        </p:txBody>
      </p:sp>
      <p:sp>
        <p:nvSpPr>
          <p:cNvPr id="122" name="Google Shape;122;p4"/>
          <p:cNvSpPr txBox="1"/>
          <p:nvPr/>
        </p:nvSpPr>
        <p:spPr>
          <a:xfrm>
            <a:off x="344776" y="1233749"/>
            <a:ext cx="4367902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2" indent="-45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+mj-lt"/>
              <a:buAutoNum type="arabicPeriod"/>
            </a:pPr>
            <a:r>
              <a:rPr lang="nl-BE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Nobel – ruwbouw halverwege</a:t>
            </a:r>
            <a:endParaRPr dirty="0"/>
          </a:p>
          <a:p>
            <a:pPr marL="457200" marR="0" lvl="2" indent="-45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+mj-lt"/>
              <a:buAutoNum type="arabicPeriod"/>
            </a:pPr>
            <a:r>
              <a:rPr lang="nl-BE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Tijdelijk inkomgebouw – in dienst maart 2024</a:t>
            </a:r>
            <a:endParaRPr dirty="0"/>
          </a:p>
          <a:p>
            <a:pPr marL="457200" marR="0" lvl="2" indent="-45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+mj-lt"/>
              <a:buAutoNum type="arabicPeriod"/>
            </a:pPr>
            <a:r>
              <a:rPr lang="nl-BE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Parkeergebouw personeel – riolering en funderingswerken klaar</a:t>
            </a:r>
            <a:endParaRPr dirty="0"/>
          </a:p>
        </p:txBody>
      </p:sp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914BB178-81AE-335F-D635-2239E766DBA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  <p:pic>
        <p:nvPicPr>
          <p:cNvPr id="5" name="Afbeelding 4" descr="Afbeelding met diagram, kaart, Plan, tekst&#10;&#10;Automatisch gegenereerde beschrijving">
            <a:extLst>
              <a:ext uri="{FF2B5EF4-FFF2-40B4-BE49-F238E27FC236}">
                <a16:creationId xmlns:a16="http://schemas.microsoft.com/office/drawing/2014/main" id="{BDF1B839-F333-66F7-0CAC-03A1F910D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0"/>
            <a:ext cx="5839972" cy="6289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5</a:t>
            </a:fld>
            <a:endParaRPr/>
          </a:p>
        </p:txBody>
      </p:sp>
      <p:sp>
        <p:nvSpPr>
          <p:cNvPr id="134" name="Google Shape;134;p5"/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Nobel </a:t>
            </a:r>
            <a:endParaRPr/>
          </a:p>
        </p:txBody>
      </p:sp>
      <p:pic>
        <p:nvPicPr>
          <p:cNvPr id="135" name="Google Shape;1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842571"/>
            <a:ext cx="4431323" cy="5261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2635" y="842571"/>
            <a:ext cx="3945819" cy="52610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411036B6-276A-4ECB-5D54-6C4D1795F7B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6</a:t>
            </a:fld>
            <a:endParaRPr/>
          </a:p>
        </p:txBody>
      </p:sp>
      <p:sp>
        <p:nvSpPr>
          <p:cNvPr id="144" name="Google Shape;144;p6"/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Tijdelijk onthaalgebouw</a:t>
            </a:r>
            <a:endParaRPr/>
          </a:p>
        </p:txBody>
      </p:sp>
      <p:pic>
        <p:nvPicPr>
          <p:cNvPr id="145" name="Google Shape;14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00" y="1707355"/>
            <a:ext cx="5933562" cy="445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 descr="Afbeelding met buitenshuis, boom, hemel, gebouw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0543" y="324343"/>
            <a:ext cx="6174934" cy="32523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7F2234C1-6F4C-5132-10B4-E31E7DCB04D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7</a:t>
            </a:fld>
            <a:endParaRPr/>
          </a:p>
        </p:txBody>
      </p:sp>
      <p:sp>
        <p:nvSpPr>
          <p:cNvPr id="154" name="Google Shape;154;p7"/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Parkeergebouw personeel</a:t>
            </a:r>
            <a:endParaRPr/>
          </a:p>
        </p:txBody>
      </p:sp>
      <p:pic>
        <p:nvPicPr>
          <p:cNvPr id="155" name="Google Shape;155;p7" descr="Afbeelding met buitenshuis, hemel, transport, Bouwmateriaal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4745" y="674696"/>
            <a:ext cx="3643655" cy="546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 descr="Afbeelding met hemel, buitenshuis, Bouwmateriaal, Arbeider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600" y="674695"/>
            <a:ext cx="4166515" cy="278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 descr="Afbeelding met buitenshuis, hemel, grond, wolk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7747" y="674695"/>
            <a:ext cx="3643655" cy="546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 descr="Afbeelding met buitenshuis, hemel, wolk, architectuur&#10;&#10;Automatisch gegenereerde beschrijving"/>
          <p:cNvPicPr preferRelativeResize="0"/>
          <p:nvPr/>
        </p:nvPicPr>
        <p:blipFill rotWithShape="1">
          <a:blip r:embed="rId6">
            <a:alphaModFix/>
          </a:blip>
          <a:srcRect t="4402" b="4401"/>
          <a:stretch/>
        </p:blipFill>
        <p:spPr>
          <a:xfrm>
            <a:off x="273600" y="3601572"/>
            <a:ext cx="4166515" cy="25331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86453990-DDE4-D131-1FB0-D2DB17C40EB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8</a:t>
            </a:fld>
            <a:endParaRPr/>
          </a:p>
        </p:txBody>
      </p:sp>
      <p:sp>
        <p:nvSpPr>
          <p:cNvPr id="166" name="Google Shape;166;p8"/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Planning 2024</a:t>
            </a:r>
            <a:endParaRPr/>
          </a:p>
        </p:txBody>
      </p:sp>
      <p:sp>
        <p:nvSpPr>
          <p:cNvPr id="167" name="Google Shape;167;p8"/>
          <p:cNvSpPr txBox="1"/>
          <p:nvPr/>
        </p:nvSpPr>
        <p:spPr>
          <a:xfrm>
            <a:off x="392399" y="935753"/>
            <a:ext cx="4817321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2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Komende werken 2024:</a:t>
            </a:r>
            <a:endParaRPr dirty="0"/>
          </a:p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Radiotherapie/UPSIE/energiegebouw</a:t>
            </a:r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Doorsteek K12F</a:t>
            </a:r>
            <a:endParaRPr lang="nl-BE" sz="1600" dirty="0"/>
          </a:p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dirty="0"/>
              <a:t>Parkeergebouw personeel</a:t>
            </a:r>
          </a:p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Omlegwerken technieken</a:t>
            </a:r>
            <a:endParaRPr dirty="0"/>
          </a:p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Voorbereidende werken Hoofdgebouw</a:t>
            </a:r>
            <a:endParaRPr dirty="0"/>
          </a:p>
          <a:p>
            <a:pPr marL="742950" marR="0" lvl="3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Verbreden spoedweg (na doorsteek K12F)</a:t>
            </a:r>
            <a:endParaRPr dirty="0"/>
          </a:p>
          <a:p>
            <a:pPr marL="742950" marR="0" lvl="3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Aanleg werfzones</a:t>
            </a:r>
            <a:endParaRPr dirty="0"/>
          </a:p>
          <a:p>
            <a:pPr marL="742950" marR="0" lvl="3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Afbraak vijverpark</a:t>
            </a:r>
            <a:endParaRPr dirty="0"/>
          </a:p>
          <a:p>
            <a:pPr marL="457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Voornaamste impact:</a:t>
            </a:r>
            <a:endParaRPr dirty="0"/>
          </a:p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Particulier verkeer naar spoed volgt kleine omleiding</a:t>
            </a:r>
            <a:endParaRPr dirty="0"/>
          </a:p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Werken aan doorsteek K12F</a:t>
            </a:r>
            <a:endParaRPr dirty="0"/>
          </a:p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Ambulances via doorsteek K12F</a:t>
            </a:r>
            <a:endParaRPr dirty="0"/>
          </a:p>
          <a:p>
            <a:pPr marL="285750" marR="0" lvl="2" indent="-184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056F7939-05CC-20D4-E5D3-8BD59144D60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  <p:pic>
        <p:nvPicPr>
          <p:cNvPr id="4" name="Afbeelding 3" descr="Afbeelding met diagram, tekst, Plan, kaart&#10;&#10;Automatisch gegenereerde beschrijving">
            <a:extLst>
              <a:ext uri="{FF2B5EF4-FFF2-40B4-BE49-F238E27FC236}">
                <a16:creationId xmlns:a16="http://schemas.microsoft.com/office/drawing/2014/main" id="{9CFC610B-526C-6652-C946-933A48775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0"/>
            <a:ext cx="5839972" cy="628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 txBox="1">
            <a:spLocks noGrp="1"/>
          </p:cNvSpPr>
          <p:nvPr>
            <p:ph type="sldNum" idx="12"/>
          </p:nvPr>
        </p:nvSpPr>
        <p:spPr>
          <a:xfrm>
            <a:off x="273600" y="6310800"/>
            <a:ext cx="23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9</a:t>
            </a:fld>
            <a:endParaRPr/>
          </a:p>
        </p:txBody>
      </p:sp>
      <p:sp>
        <p:nvSpPr>
          <p:cNvPr id="178" name="Google Shape;178;p9"/>
          <p:cNvSpPr txBox="1"/>
          <p:nvPr/>
        </p:nvSpPr>
        <p:spPr>
          <a:xfrm>
            <a:off x="273600" y="251829"/>
            <a:ext cx="9327600" cy="59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nl-BE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Planning 2025</a:t>
            </a:r>
            <a:endParaRPr/>
          </a:p>
        </p:txBody>
      </p:sp>
      <p:sp>
        <p:nvSpPr>
          <p:cNvPr id="179" name="Google Shape;179;p9"/>
          <p:cNvSpPr txBox="1"/>
          <p:nvPr/>
        </p:nvSpPr>
        <p:spPr>
          <a:xfrm>
            <a:off x="392400" y="936000"/>
            <a:ext cx="4816800" cy="4968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2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Projecten:</a:t>
            </a:r>
            <a:endParaRPr lang="nl-BE" dirty="0"/>
          </a:p>
          <a:p>
            <a:pPr marL="342900" lvl="2" indent="-342900">
              <a:lnSpc>
                <a:spcPct val="125000"/>
              </a:lnSpc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Radiotherapie nog steeds lopende</a:t>
            </a:r>
          </a:p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Graafwerken ondergrondse parking </a:t>
            </a:r>
            <a:endParaRPr dirty="0"/>
          </a:p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Aanleg inrittencomplex</a:t>
            </a:r>
            <a:endParaRPr dirty="0"/>
          </a:p>
          <a:p>
            <a:pPr marL="342900" marR="0" lvl="2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+mj-lt"/>
              <a:buAutoNum type="arabicPeriod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Afbraak admingebouw</a:t>
            </a:r>
          </a:p>
          <a:p>
            <a:pPr marL="285750" lvl="2" indent="-285750">
              <a:lnSpc>
                <a:spcPct val="125000"/>
              </a:lnSpc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Omleggen inrit parkeergebouw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Tijdelijke tramhalte</a:t>
            </a:r>
            <a:endParaRPr dirty="0"/>
          </a:p>
          <a:p>
            <a:pPr marL="457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Voornaamste impact:</a:t>
            </a:r>
            <a:endParaRPr dirty="0"/>
          </a:p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Aanpassingen aan inritten (inrittencomplex en bestaand parkeergebouw) </a:t>
            </a:r>
            <a:endParaRPr dirty="0"/>
          </a:p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Switch inrit bestaand parkeergebouw</a:t>
            </a:r>
            <a:endParaRPr dirty="0"/>
          </a:p>
          <a:p>
            <a:pPr marL="285750" marR="0" lvl="2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nl-BE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Personeel maximaal naar nieuw parkeergebouw</a:t>
            </a:r>
            <a:endParaRPr dirty="0"/>
          </a:p>
          <a:p>
            <a:pPr marL="285750" marR="0" lvl="2" indent="-184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184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184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9;p3">
            <a:extLst>
              <a:ext uri="{FF2B5EF4-FFF2-40B4-BE49-F238E27FC236}">
                <a16:creationId xmlns:a16="http://schemas.microsoft.com/office/drawing/2014/main" id="{86298A82-F8D2-40BB-EB6A-7144A4CA65C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7938" y="6310800"/>
            <a:ext cx="3841782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BUURTINFOMOMENT -  22/02/2024</a:t>
            </a:r>
            <a:endParaRPr dirty="0"/>
          </a:p>
        </p:txBody>
      </p:sp>
      <p:pic>
        <p:nvPicPr>
          <p:cNvPr id="4" name="Afbeelding 3" descr="Afbeelding met diagram, kaart, Plan, tekst&#10;&#10;Automatisch gegenereerde beschrijving">
            <a:extLst>
              <a:ext uri="{FF2B5EF4-FFF2-40B4-BE49-F238E27FC236}">
                <a16:creationId xmlns:a16="http://schemas.microsoft.com/office/drawing/2014/main" id="{722D1B5A-B23C-F4BA-9EA4-1D2FBD91C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1"/>
            <a:ext cx="5839200" cy="62883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Z_Gent">
  <a:themeElements>
    <a:clrScheme name="UZ_Gent">
      <a:dk1>
        <a:srgbClr val="000000"/>
      </a:dk1>
      <a:lt1>
        <a:srgbClr val="FFFFFF"/>
      </a:lt1>
      <a:dk2>
        <a:srgbClr val="1E64C8"/>
      </a:dk2>
      <a:lt2>
        <a:srgbClr val="E7E6E6"/>
      </a:lt2>
      <a:accent1>
        <a:srgbClr val="1E64C8"/>
      </a:accent1>
      <a:accent2>
        <a:srgbClr val="E7E6E6"/>
      </a:accent2>
      <a:accent3>
        <a:srgbClr val="1E64C8"/>
      </a:accent3>
      <a:accent4>
        <a:srgbClr val="F2F2F2"/>
      </a:accent4>
      <a:accent5>
        <a:srgbClr val="1E64C8"/>
      </a:accent5>
      <a:accent6>
        <a:srgbClr val="7F7F7F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2742C40-AD5B-D84B-9267-3A61281DD0EC}">
  <we:reference id="wa104051163" version="1.2.0.3" store="nl-NL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473</Words>
  <Application>Microsoft Macintosh PowerPoint</Application>
  <PresentationFormat>Breedbeeld</PresentationFormat>
  <Paragraphs>143</Paragraphs>
  <Slides>20</Slides>
  <Notes>20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3" baseType="lpstr">
      <vt:lpstr>Arial</vt:lpstr>
      <vt:lpstr>Calibri</vt:lpstr>
      <vt:lpstr>UZ_Gent</vt:lpstr>
      <vt:lpstr>PowerPoint-presentatie</vt:lpstr>
      <vt:lpstr>Buurtinfomoment 22/02/2024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Verheecke Tessa</dc:creator>
  <cp:lastModifiedBy>Robbe Schepens</cp:lastModifiedBy>
  <cp:revision>8</cp:revision>
  <dcterms:created xsi:type="dcterms:W3CDTF">2022-11-21T09:27:02Z</dcterms:created>
  <dcterms:modified xsi:type="dcterms:W3CDTF">2024-03-14T15:19:21Z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0x010100FA07251144798F4787678F207D46B2EA</vt:lpwstr>
  </property>
  <property fmtid="{D5CDD505-2E9C-101B-9397-08002B2CF9AE}" pid="3" name="MediaServiceImageTags">
    <vt:lpwstr/>
  </property>
</Properties>
</file>